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3"/>
  </p:notesMasterIdLst>
  <p:sldIdLst>
    <p:sldId id="267" r:id="rId2"/>
    <p:sldId id="330" r:id="rId3"/>
    <p:sldId id="301" r:id="rId4"/>
    <p:sldId id="300" r:id="rId5"/>
    <p:sldId id="302" r:id="rId6"/>
    <p:sldId id="303" r:id="rId7"/>
    <p:sldId id="306" r:id="rId8"/>
    <p:sldId id="307" r:id="rId9"/>
    <p:sldId id="309" r:id="rId10"/>
    <p:sldId id="304" r:id="rId11"/>
    <p:sldId id="305" r:id="rId12"/>
    <p:sldId id="310" r:id="rId13"/>
    <p:sldId id="311" r:id="rId14"/>
    <p:sldId id="312" r:id="rId15"/>
    <p:sldId id="313" r:id="rId16"/>
    <p:sldId id="314" r:id="rId17"/>
    <p:sldId id="315" r:id="rId18"/>
    <p:sldId id="318" r:id="rId19"/>
    <p:sldId id="323" r:id="rId20"/>
    <p:sldId id="326" r:id="rId21"/>
    <p:sldId id="328" r:id="rId22"/>
    <p:sldId id="329" r:id="rId23"/>
    <p:sldId id="327" r:id="rId24"/>
    <p:sldId id="325" r:id="rId25"/>
    <p:sldId id="319" r:id="rId26"/>
    <p:sldId id="320" r:id="rId27"/>
    <p:sldId id="321" r:id="rId28"/>
    <p:sldId id="324" r:id="rId29"/>
    <p:sldId id="317" r:id="rId30"/>
    <p:sldId id="322" r:id="rId31"/>
    <p:sldId id="29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5F55E-E18D-44A4-A501-026151CCBF13}" type="datetimeFigureOut">
              <a:rPr lang="en-US" smtClean="0"/>
              <a:t>8/20/2022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5EA3C-9438-4681-B894-86D5EF93F5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76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EA3C-9438-4681-B894-86D5EF93F54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8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EA3C-9438-4681-B894-86D5EF93F54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60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BB7EA2A-78BA-41A6-9386-1F1A3C9A51E7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951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A84F-FCB4-4FAF-96B2-598F0A12F9B2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3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1A1C-9DB4-4692-A3BC-FED171739001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7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72FD-DD46-4DB8-8396-65512BF7F2CD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110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D596-20DB-42A0-B572-7FB01EDCF554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91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3E072-4E5E-461C-83E6-367CD08678D0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54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8BDE-F931-4098-A08F-E34A6C5642F4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72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6258-A20D-4591-84E0-D3D71246E309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15CB6-DAFE-447E-B866-D7B74B7BF986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8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5425-9392-47FD-B683-CCC1A8355CC4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682B-9039-4E51-A82B-DE31EC6AB40F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0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4311-1BD7-4982-A10A-3E6A292BEDB6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8CD7-1C83-49D8-9C32-C65149F54110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0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12B07-1BF0-4190-8843-200395360D21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2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8130-0EF1-44A0-81E1-C59A34006373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82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89A-F772-4A96-9206-4E136FC2508A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3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47BC-C89E-4BA6-937D-35826D3AED4E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9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BC48A-CAEF-44DE-BA51-67A58C07BC7B}" type="datetime1">
              <a:rPr lang="en-US" smtClean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https://www.kaggle.com/hossamfakher" TargetMode="External"/><Relationship Id="rId3" Type="http://schemas.openxmlformats.org/officeDocument/2006/relationships/image" Target="../media/image4.jpg"/><Relationship Id="rId7" Type="http://schemas.openxmlformats.org/officeDocument/2006/relationships/hyperlink" Target="mailto:https://www.linkedin.com/in/hossamfakh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https://github.com/HossamFakher1" TargetMode="External"/><Relationship Id="rId5" Type="http://schemas.openxmlformats.org/officeDocument/2006/relationships/hyperlink" Target="https://github.com/HossamFakher1" TargetMode="External"/><Relationship Id="rId4" Type="http://schemas.openxmlformats.org/officeDocument/2006/relationships/hyperlink" Target="mailto:hosamfakher11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60"/>
            <a:ext cx="11681046" cy="5707478"/>
          </a:xfr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942935" y="2050328"/>
            <a:ext cx="7349706" cy="4404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 smtClean="0">
                <a:solidFill>
                  <a:schemeClr val="bg1"/>
                </a:solidFill>
              </a:rPr>
              <a:t>Hossam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Elsayed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MohaMED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Fakher</a:t>
            </a:r>
            <a:endParaRPr lang="en-US" sz="3300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0 1 2 7 7 8 8 0 6 7 8</a:t>
            </a:r>
          </a:p>
          <a:p>
            <a:endParaRPr lang="en-US" sz="2200" dirty="0" smtClean="0">
              <a:solidFill>
                <a:schemeClr val="bg1"/>
              </a:solidFill>
            </a:endParaRPr>
          </a:p>
          <a:p>
            <a:r>
              <a:rPr lang="en-US" sz="3000" b="0" dirty="0" smtClean="0">
                <a:solidFill>
                  <a:srgbClr val="FF0000"/>
                </a:solidFill>
                <a:hlinkClick r:id="rId4"/>
              </a:rPr>
              <a:t>Gmail </a:t>
            </a:r>
            <a:endParaRPr lang="en-US" sz="3000" b="0" dirty="0">
              <a:solidFill>
                <a:srgbClr val="FF0000"/>
              </a:solidFill>
            </a:endParaRPr>
          </a:p>
          <a:p>
            <a:endParaRPr lang="en-US" sz="3000" b="0" dirty="0" smtClean="0">
              <a:solidFill>
                <a:srgbClr val="FF0000"/>
              </a:solidFill>
              <a:hlinkClick r:id="rId5"/>
            </a:endParaRP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6"/>
              </a:rPr>
              <a:t>GitHUB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endParaRPr lang="en-US" sz="3000" b="0" dirty="0" smtClean="0">
              <a:solidFill>
                <a:srgbClr val="FF0000"/>
              </a:solidFill>
            </a:endParaRP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7"/>
              </a:rPr>
              <a:t>Linkedin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r>
              <a:rPr lang="en-US" sz="3000" b="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8"/>
              </a:rPr>
              <a:t>Kaggle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pPr algn="l"/>
            <a:endParaRPr lang="en-US" sz="1400" b="0" dirty="0" smtClean="0">
              <a:hlinkClick r:id="rId4"/>
            </a:endParaRPr>
          </a:p>
          <a:p>
            <a:pPr algn="l"/>
            <a:endParaRPr lang="en-US" b="0" dirty="0"/>
          </a:p>
          <a:p>
            <a:pPr algn="l"/>
            <a:endParaRPr lang="en-US" dirty="0" smtClean="0"/>
          </a:p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8189" y="897147"/>
            <a:ext cx="5148556" cy="9144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831980"/>
            <a:ext cx="6235472" cy="2598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S e s </a:t>
            </a:r>
            <a:r>
              <a:rPr lang="en-US" sz="5500" dirty="0" err="1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s</a:t>
            </a:r>
            <a:r>
              <a:rPr lang="en-US" sz="5500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 I o n 3</a:t>
            </a:r>
          </a:p>
          <a:p>
            <a:r>
              <a:rPr lang="en-US" sz="5500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CNN</a:t>
            </a:r>
            <a:endParaRPr lang="en-US" sz="5500" dirty="0">
              <a:solidFill>
                <a:srgbClr val="FFFF00"/>
              </a:solidFill>
              <a:latin typeface="Barlow Condensed Black" panose="00000A06000000000000" pitchFamily="2" charset="0"/>
            </a:endParaRPr>
          </a:p>
          <a:p>
            <a:endParaRPr lang="en-US" sz="5500" dirty="0">
              <a:solidFill>
                <a:srgbClr val="FFFF00"/>
              </a:solidFill>
              <a:latin typeface="Barlow Condensed Black" panose="00000A06000000000000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3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Convolutional Layers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1355467" y="1923062"/>
            <a:ext cx="5330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Padding </a:t>
            </a:r>
          </a:p>
          <a:p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Stride </a:t>
            </a:r>
          </a:p>
          <a:p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Activation Function </a:t>
            </a:r>
            <a:endParaRPr lang="en-US" sz="2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116355"/>
            <a:ext cx="10394950" cy="222493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Convolutional Layers</a:t>
            </a:r>
            <a:endParaRPr lang="en-US" cap="non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331" y="2915102"/>
            <a:ext cx="5107852" cy="23426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6317" y="1837765"/>
            <a:ext cx="759168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10000"/>
                </a:solidFill>
                <a:latin typeface="ArialMT"/>
              </a:rPr>
              <a:t>Calculate the output size in the convolution layer?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We can use this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formula (</a:t>
            </a:r>
            <a:r>
              <a:rPr lang="en-US" dirty="0">
                <a:solidFill>
                  <a:srgbClr val="0070C1"/>
                </a:solidFill>
                <a:latin typeface="ArialMT"/>
              </a:rPr>
              <a:t>output height or output width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):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[(W−K+2P)/S]+1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W : is the input volume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K : is the Kernel size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S : is the stride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F : is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n_filters</a:t>
            </a:r>
            <a:endParaRPr lang="en-US" dirty="0">
              <a:solidFill>
                <a:srgbClr val="000000"/>
              </a:solidFill>
              <a:latin typeface="ArialMT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Arial-BoldMT"/>
              </a:rPr>
              <a:t>input image: </a:t>
            </a:r>
            <a:r>
              <a:rPr lang="en-US" sz="1600" dirty="0" smtClean="0">
                <a:solidFill>
                  <a:srgbClr val="000000"/>
                </a:solidFill>
                <a:latin typeface="ArialMT"/>
              </a:rPr>
              <a:t>W </a:t>
            </a:r>
            <a:r>
              <a:rPr lang="en-US" sz="1600" dirty="0" smtClean="0">
                <a:solidFill>
                  <a:srgbClr val="000000"/>
                </a:solidFill>
                <a:latin typeface="Gubbi"/>
              </a:rPr>
              <a:t>* </a:t>
            </a:r>
            <a:r>
              <a:rPr lang="en-US" sz="1600" dirty="0" smtClean="0">
                <a:solidFill>
                  <a:srgbClr val="000000"/>
                </a:solidFill>
                <a:latin typeface="ArialMT"/>
              </a:rPr>
              <a:t>H = 12*12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, K = 5, S = 1, 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n_filters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 = 256</a:t>
            </a:r>
          </a:p>
          <a:p>
            <a:r>
              <a:rPr lang="en-US" sz="1600" b="1" dirty="0">
                <a:solidFill>
                  <a:srgbClr val="000000"/>
                </a:solidFill>
                <a:latin typeface="Arial-BoldMT"/>
              </a:rPr>
              <a:t>output :</a:t>
            </a:r>
          </a:p>
          <a:p>
            <a:r>
              <a:rPr lang="pl-PL" sz="1600" dirty="0">
                <a:solidFill>
                  <a:srgbClr val="000000"/>
                </a:solidFill>
                <a:latin typeface="ArialMT"/>
              </a:rPr>
              <a:t>W = [(w-k)/s]+1 = [(12-5)/1]+1 = 8</a:t>
            </a:r>
          </a:p>
          <a:p>
            <a:r>
              <a:rPr lang="pt-BR" sz="1600" dirty="0">
                <a:solidFill>
                  <a:srgbClr val="000000"/>
                </a:solidFill>
                <a:latin typeface="ArialMT"/>
              </a:rPr>
              <a:t>H = [(h-k)/s]+1 = [(12-5)/1]+1 = 8</a:t>
            </a:r>
          </a:p>
          <a:p>
            <a:r>
              <a:rPr lang="en-US" sz="1600" dirty="0">
                <a:solidFill>
                  <a:srgbClr val="000000"/>
                </a:solidFill>
                <a:latin typeface="ArialMT"/>
              </a:rPr>
              <a:t>output image = H*W*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n_filters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 = </a:t>
            </a:r>
            <a:r>
              <a:rPr lang="en-US" sz="1600" b="1" dirty="0">
                <a:solidFill>
                  <a:srgbClr val="C10000"/>
                </a:solidFill>
                <a:latin typeface="Arial-BoldMT"/>
              </a:rPr>
              <a:t>8*8*256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6317" y="48231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1"/>
                </a:solidFill>
                <a:latin typeface="Arial-BoldMT"/>
              </a:rPr>
              <a:t>Pooling layer:</a:t>
            </a:r>
          </a:p>
          <a:p>
            <a:r>
              <a:rPr lang="en-US" b="1" dirty="0">
                <a:solidFill>
                  <a:srgbClr val="C10000"/>
                </a:solidFill>
                <a:latin typeface="Arial-BoldMT"/>
              </a:rPr>
              <a:t>W</a:t>
            </a:r>
            <a:r>
              <a:rPr lang="en-US" sz="1200" b="1" dirty="0">
                <a:solidFill>
                  <a:srgbClr val="C10000"/>
                </a:solidFill>
                <a:latin typeface="Arial-BoldMT"/>
              </a:rPr>
              <a:t>out</a:t>
            </a:r>
            <a:r>
              <a:rPr lang="en-US" sz="1200" b="1" dirty="0">
                <a:solidFill>
                  <a:srgbClr val="C10000"/>
                </a:solidFill>
                <a:latin typeface="Arial-BoldMT"/>
              </a:rPr>
              <a:t>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= [(W-K)/S]+1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420121"/>
            <a:ext cx="4126860" cy="740552"/>
          </a:xfrm>
        </p:spPr>
        <p:txBody>
          <a:bodyPr>
            <a:normAutofit/>
          </a:bodyPr>
          <a:lstStyle/>
          <a:p>
            <a:pPr algn="l"/>
            <a:r>
              <a:rPr lang="en-US" cap="none" dirty="0" smtClean="0"/>
              <a:t>Convolutional Layers</a:t>
            </a:r>
            <a:endParaRPr lang="en-US" cap="non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8800" y="1409700"/>
            <a:ext cx="10252607" cy="416559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Pooling Layer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685801" y="1837765"/>
            <a:ext cx="10394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Pooling is a down-sampling operation that reduces the dimensionality of the feature </a:t>
            </a:r>
            <a:r>
              <a:rPr lang="en-US" sz="2400" dirty="0" smtClean="0">
                <a:latin typeface="Calibri" panose="020F0502020204030204" pitchFamily="34" charset="0"/>
              </a:rPr>
              <a:t>map and reduce </a:t>
            </a:r>
            <a:r>
              <a:rPr lang="en-US" sz="2400" dirty="0">
                <a:latin typeface="Calibri" panose="020F0502020204030204" pitchFamily="34" charset="0"/>
              </a:rPr>
              <a:t>the number of parameters when the images are too </a:t>
            </a:r>
            <a:r>
              <a:rPr lang="en-US" sz="2400" dirty="0" smtClean="0">
                <a:latin typeface="Calibri" panose="020F0502020204030204" pitchFamily="34" charset="0"/>
              </a:rPr>
              <a:t>large which </a:t>
            </a:r>
            <a:r>
              <a:rPr lang="en-US" sz="2400" dirty="0">
                <a:latin typeface="Calibri" panose="020F0502020204030204" pitchFamily="34" charset="0"/>
              </a:rPr>
              <a:t>reduces the dimensionality of each map but retains important information.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</a:p>
          <a:p>
            <a:endParaRPr lang="en-US" sz="24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</a:rPr>
              <a:t>types:</a:t>
            </a:r>
          </a:p>
          <a:p>
            <a:pPr lvl="1"/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</a:rPr>
              <a:t>–Max Pooling</a:t>
            </a:r>
          </a:p>
          <a:p>
            <a:pPr lvl="1"/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</a:rPr>
              <a:t>–Average </a:t>
            </a:r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Pooling</a:t>
            </a:r>
            <a:endParaRPr lang="en-US" sz="2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Pooling Layer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685801" y="1837765"/>
            <a:ext cx="1039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Max pooling:</a:t>
            </a:r>
            <a:r>
              <a:rPr lang="en-US" sz="2400" dirty="0" smtClean="0">
                <a:solidFill>
                  <a:srgbClr val="1F497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takes the largest element from the rectified feature map.</a:t>
            </a:r>
          </a:p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Average pooling: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Takes the average of all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element.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500" y="2492953"/>
            <a:ext cx="3844200" cy="2148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00" y="3108382"/>
            <a:ext cx="6749100" cy="117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0" y="4433236"/>
            <a:ext cx="6749100" cy="8096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Pooling Layer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685801" y="1837765"/>
            <a:ext cx="1039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</a:rPr>
              <a:t>Global Average Pooling </a:t>
            </a:r>
            <a:endParaRPr lang="ar-EG" sz="2400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</a:rPr>
              <a:t>Global </a:t>
            </a:r>
            <a:r>
              <a:rPr lang="en-US" sz="2400" b="1" dirty="0">
                <a:latin typeface="Calibri" panose="020F0502020204030204" pitchFamily="34" charset="0"/>
              </a:rPr>
              <a:t>Max Pooling</a:t>
            </a:r>
            <a:endParaRPr lang="en-US" sz="2400" b="1" dirty="0" smtClean="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900" y="1418783"/>
            <a:ext cx="3501400" cy="1721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00" y="3559468"/>
            <a:ext cx="3501400" cy="1711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81300"/>
            <a:ext cx="4876799" cy="252808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6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Flatten Layer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837765"/>
            <a:ext cx="7264400" cy="33654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Fully Connected (FC)</a:t>
            </a:r>
            <a:endParaRPr lang="en-US" cap="none" dirty="0"/>
          </a:p>
        </p:txBody>
      </p:sp>
      <p:sp>
        <p:nvSpPr>
          <p:cNvPr id="4" name="Rectangle 3"/>
          <p:cNvSpPr/>
          <p:nvPr/>
        </p:nvSpPr>
        <p:spPr>
          <a:xfrm>
            <a:off x="685800" y="1837765"/>
            <a:ext cx="10718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The fully connected layer (FC)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operates on a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flattened input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where each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input is connected to all neurons. If present, FC layers are usually found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towards the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end of CNN architectures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and can be used to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optimize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objectives such as class scores.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3038094"/>
            <a:ext cx="7054850" cy="229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550" y="2470347"/>
            <a:ext cx="3492499" cy="2863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30600"/>
            <a:ext cx="10396882" cy="38447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Avoiding </a:t>
            </a:r>
            <a:r>
              <a:rPr lang="en-US" cap="none" dirty="0" smtClean="0"/>
              <a:t>Overfitting</a:t>
            </a:r>
            <a:endParaRPr lang="en-US" cap="none" dirty="0"/>
          </a:p>
        </p:txBody>
      </p:sp>
      <p:sp>
        <p:nvSpPr>
          <p:cNvPr id="3" name="Rectangle 2"/>
          <p:cNvSpPr/>
          <p:nvPr/>
        </p:nvSpPr>
        <p:spPr>
          <a:xfrm>
            <a:off x="1273043" y="1837765"/>
            <a:ext cx="4611199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Weights And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ℓ1 And ℓ2 Regularization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Callbacks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Kfold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CV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9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cap="none" dirty="0" smtClean="0"/>
              <a:t>Agenda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4200" y="1151964"/>
            <a:ext cx="100045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CNN </a:t>
            </a:r>
            <a:r>
              <a:rPr lang="en-US" sz="2400" dirty="0" smtClean="0">
                <a:solidFill>
                  <a:srgbClr val="C00000"/>
                </a:solidFill>
              </a:rPr>
              <a:t>Architecture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Convolutional </a:t>
            </a:r>
            <a:r>
              <a:rPr lang="en-US" sz="2400" dirty="0" smtClean="0">
                <a:solidFill>
                  <a:srgbClr val="C00000"/>
                </a:solidFill>
              </a:rPr>
              <a:t>Layers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</a:rPr>
              <a:t>Pooling layers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</a:rPr>
              <a:t>Flatten</a:t>
            </a:r>
          </a:p>
          <a:p>
            <a:pPr lvl="1"/>
            <a:endParaRPr lang="en-US" sz="2400" dirty="0" smtClean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C00000"/>
                </a:solidFill>
              </a:rPr>
              <a:t>Avoiding </a:t>
            </a:r>
            <a:r>
              <a:rPr lang="en-US" sz="2400" dirty="0" err="1" smtClean="0">
                <a:solidFill>
                  <a:srgbClr val="C00000"/>
                </a:solidFill>
              </a:rPr>
              <a:t>Overfitting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Initialization Weights And </a:t>
            </a:r>
            <a:r>
              <a:rPr lang="en-US" sz="2400" dirty="0" smtClean="0">
                <a:solidFill>
                  <a:srgbClr val="C00000"/>
                </a:solidFill>
              </a:rPr>
              <a:t>Kernel</a:t>
            </a:r>
            <a:endParaRPr lang="en-US" sz="2400" dirty="0">
              <a:solidFill>
                <a:srgbClr val="C000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Activation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</a:rPr>
              <a:t>Optimizer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</a:rPr>
              <a:t>Learning_rate</a:t>
            </a:r>
            <a:endParaRPr lang="en-US" sz="2400" dirty="0" smtClean="0">
              <a:solidFill>
                <a:srgbClr val="C000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</a:rPr>
              <a:t>ℓ1 And ℓ2 Regularization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185520" y="3314716"/>
            <a:ext cx="609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Batch Normalization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Dropout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Callbacks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Kfold</a:t>
            </a:r>
            <a:r>
              <a:rPr lang="en-US" sz="2400" dirty="0">
                <a:solidFill>
                  <a:srgbClr val="C00000"/>
                </a:solidFill>
              </a:rPr>
              <a:t> CV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Data Augmentation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65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Initialization Weights And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960823"/>
            <a:ext cx="934516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020"/>
                </a:solidFill>
                <a:latin typeface="ArialMT"/>
              </a:rPr>
              <a:t>•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Applying a good initialization strategy for the connection </a:t>
            </a:r>
            <a:r>
              <a:rPr lang="en-US" b="1" dirty="0" smtClean="0">
                <a:solidFill>
                  <a:srgbClr val="FF0000"/>
                </a:solidFill>
                <a:latin typeface="Arial-BoldMT"/>
              </a:rPr>
              <a:t>weights</a:t>
            </a:r>
          </a:p>
          <a:p>
            <a:endParaRPr lang="en-US" b="1" dirty="0">
              <a:solidFill>
                <a:srgbClr val="FF0000"/>
              </a:solidFill>
              <a:latin typeface="Arial-BoldMT"/>
            </a:endParaRPr>
          </a:p>
          <a:p>
            <a:r>
              <a:rPr lang="en-US" dirty="0">
                <a:solidFill>
                  <a:srgbClr val="202020"/>
                </a:solidFill>
                <a:latin typeface="ArialMT"/>
              </a:rPr>
              <a:t>•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kernel_initializer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=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"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he_uniform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"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or 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"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he_normal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"</a:t>
            </a:r>
            <a:r>
              <a:rPr lang="en-US" dirty="0" smtClean="0">
                <a:solidFill>
                  <a:srgbClr val="C10000"/>
                </a:solidFill>
                <a:latin typeface="ArialMT"/>
              </a:rPr>
              <a:t>glorot_uniform</a:t>
            </a:r>
            <a:r>
              <a:rPr lang="en-US" dirty="0" smtClean="0">
                <a:solidFill>
                  <a:srgbClr val="C10000"/>
                </a:solidFill>
                <a:latin typeface="ArialMT"/>
              </a:rPr>
              <a:t>“</a:t>
            </a:r>
          </a:p>
          <a:p>
            <a:endParaRPr lang="en-US" dirty="0">
              <a:solidFill>
                <a:srgbClr val="C10000"/>
              </a:solidFill>
              <a:latin typeface="ArialMT"/>
            </a:endParaRPr>
          </a:p>
          <a:p>
            <a:r>
              <a:rPr lang="en-US" sz="2000" b="1" dirty="0">
                <a:solidFill>
                  <a:srgbClr val="1D41D6"/>
                </a:solidFill>
                <a:latin typeface="Arial-BoldMT"/>
              </a:rPr>
              <a:t>keras.layers.Dense</a:t>
            </a:r>
            <a:r>
              <a:rPr lang="en-US" sz="2000" b="1" dirty="0">
                <a:solidFill>
                  <a:srgbClr val="1D41D6"/>
                </a:solidFill>
                <a:latin typeface="Arial-BoldMT"/>
              </a:rPr>
              <a:t>(10, activation="</a:t>
            </a:r>
            <a:r>
              <a:rPr lang="en-US" sz="2000" b="1" dirty="0">
                <a:solidFill>
                  <a:srgbClr val="1D41D6"/>
                </a:solidFill>
                <a:latin typeface="Arial-BoldMT"/>
              </a:rPr>
              <a:t>relu</a:t>
            </a:r>
            <a:r>
              <a:rPr lang="en-US" sz="2000" b="1" dirty="0">
                <a:solidFill>
                  <a:srgbClr val="1D41D6"/>
                </a:solidFill>
                <a:latin typeface="Arial-BoldMT"/>
              </a:rPr>
              <a:t>", </a:t>
            </a:r>
            <a:r>
              <a:rPr lang="en-US" sz="2000" b="1" dirty="0">
                <a:solidFill>
                  <a:srgbClr val="1D41D6"/>
                </a:solidFill>
                <a:latin typeface="Arial-BoldMT"/>
              </a:rPr>
              <a:t>kernel_initializer</a:t>
            </a:r>
            <a:r>
              <a:rPr lang="en-US" sz="2000" b="1" dirty="0">
                <a:solidFill>
                  <a:srgbClr val="1D41D6"/>
                </a:solidFill>
                <a:latin typeface="Arial-BoldMT"/>
              </a:rPr>
              <a:t>=</a:t>
            </a:r>
            <a:r>
              <a:rPr lang="en-US" sz="2000" b="1" dirty="0">
                <a:solidFill>
                  <a:srgbClr val="FF0000"/>
                </a:solidFill>
                <a:latin typeface="Arial-BoldMT"/>
              </a:rPr>
              <a:t>"</a:t>
            </a:r>
            <a:r>
              <a:rPr lang="en-US" sz="2000" b="1" dirty="0">
                <a:solidFill>
                  <a:srgbClr val="FF0000"/>
                </a:solidFill>
                <a:latin typeface="Arial-BoldMT"/>
              </a:rPr>
              <a:t>he_normal</a:t>
            </a:r>
            <a:r>
              <a:rPr lang="en-US" sz="2000" b="1" dirty="0">
                <a:solidFill>
                  <a:srgbClr val="FF0000"/>
                </a:solidFill>
                <a:latin typeface="Arial-BoldMT"/>
              </a:rPr>
              <a:t>"</a:t>
            </a:r>
            <a:r>
              <a:rPr lang="en-US" sz="2000" b="1" dirty="0">
                <a:solidFill>
                  <a:srgbClr val="1D41D6"/>
                </a:solidFill>
                <a:latin typeface="Arial-BoldMT"/>
              </a:rPr>
              <a:t>)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180166"/>
            <a:ext cx="10396882" cy="1151965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2- Activation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3494543"/>
            <a:ext cx="1090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-BoldMT"/>
              </a:rPr>
              <a:t>Layer </a:t>
            </a:r>
            <a:r>
              <a:rPr lang="en-US" b="1" dirty="0" smtClean="0">
                <a:solidFill>
                  <a:srgbClr val="000000"/>
                </a:solidFill>
                <a:latin typeface="Arial-BoldMT"/>
              </a:rPr>
              <a:t>=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keras.layers.Dense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(10,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activation=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keras.layers.LeakyReLU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(alpha=0.02</a:t>
            </a:r>
            <a:r>
              <a:rPr lang="en-US" b="1" dirty="0" smtClean="0">
                <a:solidFill>
                  <a:srgbClr val="C10000"/>
                </a:solidFill>
                <a:latin typeface="Arial-BoldMT"/>
              </a:rPr>
              <a:t>)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Arial-BoldMT"/>
              </a:rPr>
              <a:t>)</a:t>
            </a:r>
          </a:p>
          <a:p>
            <a:endParaRPr lang="en-US" b="1" dirty="0">
              <a:solidFill>
                <a:srgbClr val="000000"/>
              </a:solidFill>
              <a:latin typeface="Arial-BoldMT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Arial-BoldMT"/>
              </a:rPr>
              <a:t>Layer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=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keras.layers.Dense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(10,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activation="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selu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, 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kernel_initializer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="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lecun_normal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8263" y="1674673"/>
            <a:ext cx="108325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MT"/>
              </a:rPr>
              <a:t>The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ReLU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activation function is not perfect. It suffers from a problem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known as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the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dying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ReLUs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: during training,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some neurons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effectively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“die</a:t>
            </a:r>
            <a:r>
              <a:rPr lang="en-US" b="1" dirty="0" smtClean="0">
                <a:solidFill>
                  <a:srgbClr val="C10000"/>
                </a:solidFill>
                <a:latin typeface="Arial-BoldMT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, meaning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they stop outputting anything other than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endParaRPr lang="en-US" dirty="0" smtClean="0">
              <a:solidFill>
                <a:srgbClr val="000000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MT"/>
              </a:rPr>
              <a:t>To solve this problem, you may want to use a variant of the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ReLU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function,such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as the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leaky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ReLU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,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the exponential linear unit (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ELU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),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or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the Scaled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ELU (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SELU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) activation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function.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1" y="292608"/>
            <a:ext cx="10396882" cy="1151965"/>
          </a:xfrm>
        </p:spPr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3- Optimizer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880" y="1444573"/>
            <a:ext cx="11292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Using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faster optimizer 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(</a:t>
            </a:r>
            <a:r>
              <a:rPr lang="en-US" b="1" dirty="0">
                <a:solidFill>
                  <a:srgbClr val="13742F"/>
                </a:solidFill>
                <a:latin typeface="Arial-BoldMT"/>
              </a:rPr>
              <a:t>Gradient Descent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 smtClean="0">
                <a:solidFill>
                  <a:srgbClr val="FF0000"/>
                </a:solidFill>
                <a:latin typeface="Arial-BoldMT"/>
              </a:rPr>
              <a:t>Momentum Optimization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>
                <a:solidFill>
                  <a:srgbClr val="7030A1"/>
                </a:solidFill>
                <a:latin typeface="Arial-BoldMT"/>
              </a:rPr>
              <a:t>Nesterov</a:t>
            </a:r>
            <a:r>
              <a:rPr lang="en-US" b="1" dirty="0">
                <a:solidFill>
                  <a:srgbClr val="7030A1"/>
                </a:solidFill>
                <a:latin typeface="Arial-BoldMT"/>
              </a:rPr>
              <a:t> Accelerated Gradient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 smtClean="0">
                <a:solidFill>
                  <a:srgbClr val="2E76B7"/>
                </a:solidFill>
                <a:latin typeface="Arial-BoldMT"/>
              </a:rPr>
              <a:t>AdaGrad</a:t>
            </a:r>
            <a:r>
              <a:rPr lang="en-US" b="1" dirty="0" smtClean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 smtClean="0">
                <a:solidFill>
                  <a:srgbClr val="C65A11"/>
                </a:solidFill>
                <a:latin typeface="Arial-BoldMT"/>
              </a:rPr>
              <a:t>RMSProp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Adam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>
                <a:solidFill>
                  <a:srgbClr val="2F5598"/>
                </a:solidFill>
                <a:latin typeface="Arial-BoldMT"/>
              </a:rPr>
              <a:t>Nadam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)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86568" y="683925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70C1"/>
                </a:solidFill>
                <a:latin typeface="Arial-ItalicMT"/>
              </a:rPr>
              <a:t>https://keras.io/api/optimizers/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11" y="2090904"/>
            <a:ext cx="7301401" cy="3506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879" y="2737235"/>
            <a:ext cx="4072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494A"/>
                </a:solidFill>
                <a:latin typeface="Arial-BoldMT"/>
              </a:rPr>
              <a:t>opt = 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keras.optimizers.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Adam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(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lr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=0.1, beta_1=0.9, beta_2=0.999)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3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4- Learning Rate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837765"/>
            <a:ext cx="1070762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-BoldMT"/>
              </a:rPr>
              <a:t>Update the optimizer’s </a:t>
            </a:r>
            <a:r>
              <a:rPr lang="en-US" sz="2000" b="1" dirty="0">
                <a:solidFill>
                  <a:srgbClr val="FF3300"/>
                </a:solidFill>
                <a:latin typeface="Arial-BoldMT"/>
              </a:rPr>
              <a:t>learning_rate</a:t>
            </a:r>
            <a:r>
              <a:rPr lang="en-US" sz="2000" b="1" dirty="0">
                <a:solidFill>
                  <a:srgbClr val="FF3300"/>
                </a:solidFill>
                <a:latin typeface="Arial-BoldMT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Arial-BoldMT"/>
              </a:rPr>
              <a:t>attribute at the </a:t>
            </a:r>
            <a:r>
              <a:rPr lang="en-US" sz="2000" b="1" dirty="0" smtClean="0">
                <a:solidFill>
                  <a:srgbClr val="000000"/>
                </a:solidFill>
                <a:latin typeface="Arial-BoldMT"/>
              </a:rPr>
              <a:t>beginning of </a:t>
            </a:r>
            <a:r>
              <a:rPr lang="en-US" sz="2000" b="1" dirty="0">
                <a:solidFill>
                  <a:srgbClr val="000000"/>
                </a:solidFill>
                <a:latin typeface="Arial-BoldMT"/>
              </a:rPr>
              <a:t>each epoch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:</a:t>
            </a:r>
          </a:p>
          <a:p>
            <a:endParaRPr lang="en-US" sz="2000" dirty="0">
              <a:solidFill>
                <a:srgbClr val="000000"/>
              </a:solidFill>
              <a:latin typeface="ArialMT"/>
            </a:endParaRPr>
          </a:p>
          <a:p>
            <a:r>
              <a:rPr lang="en-US" sz="2000" dirty="0" err="1">
                <a:solidFill>
                  <a:srgbClr val="11494A"/>
                </a:solidFill>
                <a:latin typeface="ArialMT"/>
              </a:rPr>
              <a:t>lr_scheduler</a:t>
            </a:r>
            <a:r>
              <a:rPr lang="en-US" sz="2000" dirty="0">
                <a:solidFill>
                  <a:srgbClr val="11494A"/>
                </a:solidFill>
                <a:latin typeface="ArialMT"/>
              </a:rPr>
              <a:t> = </a:t>
            </a:r>
            <a:r>
              <a:rPr lang="en-US" sz="2000" dirty="0" err="1">
                <a:solidFill>
                  <a:srgbClr val="11494A"/>
                </a:solidFill>
                <a:latin typeface="ArialMT"/>
              </a:rPr>
              <a:t>keras.callbacks.</a:t>
            </a:r>
            <a:r>
              <a:rPr lang="en-US" sz="2000" dirty="0" err="1">
                <a:solidFill>
                  <a:srgbClr val="C10000"/>
                </a:solidFill>
                <a:latin typeface="ArialMT"/>
              </a:rPr>
              <a:t>ReduceLROnPlateau</a:t>
            </a:r>
            <a:r>
              <a:rPr lang="en-US" sz="2000" dirty="0">
                <a:solidFill>
                  <a:srgbClr val="11494A"/>
                </a:solidFill>
                <a:latin typeface="ArialMT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ArialMT"/>
              </a:rPr>
              <a:t>factor</a:t>
            </a:r>
            <a:r>
              <a:rPr lang="en-US" sz="2000" dirty="0">
                <a:solidFill>
                  <a:srgbClr val="11494A"/>
                </a:solidFill>
                <a:latin typeface="ArialMT"/>
              </a:rPr>
              <a:t>=0.2, </a:t>
            </a:r>
            <a:r>
              <a:rPr lang="en-US" sz="2000" dirty="0" smtClean="0">
                <a:solidFill>
                  <a:srgbClr val="FF0000"/>
                </a:solidFill>
                <a:latin typeface="ArialMT"/>
              </a:rPr>
              <a:t>patience</a:t>
            </a:r>
            <a:r>
              <a:rPr lang="en-US" sz="2000" dirty="0" smtClean="0">
                <a:solidFill>
                  <a:srgbClr val="11494A"/>
                </a:solidFill>
                <a:latin typeface="ArialMT"/>
              </a:rPr>
              <a:t>=5, </a:t>
            </a:r>
            <a:r>
              <a:rPr lang="en-US" sz="2000" dirty="0" err="1" smtClean="0">
                <a:solidFill>
                  <a:srgbClr val="FF0000"/>
                </a:solidFill>
                <a:latin typeface="ArialMT"/>
              </a:rPr>
              <a:t>min_lr</a:t>
            </a:r>
            <a:r>
              <a:rPr lang="en-US" sz="2000" dirty="0" smtClean="0">
                <a:solidFill>
                  <a:srgbClr val="11494A"/>
                </a:solidFill>
                <a:latin typeface="ArialMT"/>
              </a:rPr>
              <a:t>=0.0001)</a:t>
            </a:r>
          </a:p>
          <a:p>
            <a:endParaRPr lang="en-US" sz="2000" dirty="0">
              <a:solidFill>
                <a:srgbClr val="11494A"/>
              </a:solidFill>
              <a:latin typeface="ArialMT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MT"/>
              </a:rPr>
              <a:t>history = </a:t>
            </a:r>
            <a:r>
              <a:rPr lang="en-US" sz="2000" dirty="0" err="1">
                <a:solidFill>
                  <a:srgbClr val="000000"/>
                </a:solidFill>
                <a:latin typeface="ArialMT"/>
              </a:rPr>
              <a:t>model.fit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ArialMT"/>
              </a:rPr>
              <a:t>X_train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MT"/>
              </a:rPr>
              <a:t>y_train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, [...], </a:t>
            </a:r>
            <a:r>
              <a:rPr lang="en-US" sz="2000" b="1" dirty="0">
                <a:solidFill>
                  <a:srgbClr val="C10000"/>
                </a:solidFill>
                <a:latin typeface="Arial-BoldMT"/>
              </a:rPr>
              <a:t>callbacks=[</a:t>
            </a:r>
            <a:r>
              <a:rPr lang="en-US" sz="2000" b="1" dirty="0" err="1">
                <a:solidFill>
                  <a:srgbClr val="C10000"/>
                </a:solidFill>
                <a:latin typeface="Arial-BoldMT"/>
              </a:rPr>
              <a:t>lr_scheduler</a:t>
            </a:r>
            <a:r>
              <a:rPr lang="en-US" sz="2000" b="1" dirty="0" smtClean="0">
                <a:solidFill>
                  <a:srgbClr val="C10000"/>
                </a:solidFill>
                <a:latin typeface="Arial-BoldMT"/>
              </a:rPr>
              <a:t>]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)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7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59" y="142108"/>
            <a:ext cx="10396882" cy="1151965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5- ℓ1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ℓ2 Regularization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0520" y="1294073"/>
            <a:ext cx="10567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10000"/>
                </a:solidFill>
                <a:latin typeface="Arial-BoldMT"/>
              </a:rPr>
              <a:t>Regularisation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is a process of introducing 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additional </a:t>
            </a:r>
            <a:r>
              <a:rPr lang="en-US" b="1" dirty="0" smtClean="0">
                <a:solidFill>
                  <a:srgbClr val="11494A"/>
                </a:solidFill>
                <a:latin typeface="Arial-BoldMT"/>
              </a:rPr>
              <a:t>information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in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order to prevent </a:t>
            </a:r>
            <a:r>
              <a:rPr lang="en-US" b="1" dirty="0" err="1">
                <a:solidFill>
                  <a:srgbClr val="11494A"/>
                </a:solidFill>
                <a:latin typeface="Arial-BoldMT"/>
              </a:rPr>
              <a:t>overfitting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  <a:endParaRPr lang="en-US" dirty="0">
              <a:solidFill>
                <a:srgbClr val="000000"/>
              </a:solidFill>
              <a:latin typeface="Arial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1" y="1663405"/>
            <a:ext cx="10064496" cy="16650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0519" y="3607415"/>
            <a:ext cx="102581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D41D6"/>
                </a:solidFill>
                <a:latin typeface="ArialMT"/>
              </a:rPr>
              <a:t>layer_h_n</a:t>
            </a:r>
            <a:r>
              <a:rPr lang="en-US" dirty="0">
                <a:solidFill>
                  <a:srgbClr val="1D41D6"/>
                </a:solidFill>
                <a:latin typeface="ArialMT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keras.layers.Dense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(100, activation="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relu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",</a:t>
            </a:r>
            <a:r>
              <a:rPr lang="en-US" dirty="0" err="1">
                <a:solidFill>
                  <a:srgbClr val="7030A1"/>
                </a:solidFill>
                <a:latin typeface="ArialMT"/>
              </a:rPr>
              <a:t>kernel_initializer</a:t>
            </a:r>
            <a:r>
              <a:rPr lang="en-US" dirty="0">
                <a:solidFill>
                  <a:srgbClr val="7030A1"/>
                </a:solidFill>
                <a:latin typeface="ArialMT"/>
              </a:rPr>
              <a:t>="</a:t>
            </a:r>
            <a:r>
              <a:rPr lang="en-US" dirty="0" err="1">
                <a:solidFill>
                  <a:srgbClr val="7030A1"/>
                </a:solidFill>
                <a:latin typeface="ArialMT"/>
              </a:rPr>
              <a:t>he_normal</a:t>
            </a:r>
            <a:r>
              <a:rPr lang="en-US" dirty="0">
                <a:solidFill>
                  <a:srgbClr val="7030A1"/>
                </a:solidFill>
                <a:latin typeface="ArialMT"/>
              </a:rPr>
              <a:t>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</a:t>
            </a:r>
          </a:p>
          <a:p>
            <a:r>
              <a:rPr lang="en-US" b="1" dirty="0" err="1">
                <a:solidFill>
                  <a:srgbClr val="FF3300"/>
                </a:solidFill>
                <a:latin typeface="Arial-BoldMT"/>
              </a:rPr>
              <a:t>kernel_regularizer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=keras.regularizers.l2(0.01</a:t>
            </a:r>
            <a:r>
              <a:rPr lang="en-US" b="1" dirty="0" smtClean="0">
                <a:solidFill>
                  <a:srgbClr val="FF3300"/>
                </a:solidFill>
                <a:latin typeface="Arial-BoldMT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MT"/>
              </a:rPr>
              <a:t>#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 </a:t>
            </a:r>
            <a:r>
              <a:rPr lang="en-US" b="1" dirty="0" err="1" smtClean="0">
                <a:solidFill>
                  <a:srgbClr val="FF3300"/>
                </a:solidFill>
                <a:latin typeface="Arial-BoldMT"/>
              </a:rPr>
              <a:t>kernel_regularizer</a:t>
            </a:r>
            <a:r>
              <a:rPr lang="en-US" b="1" dirty="0" smtClean="0">
                <a:solidFill>
                  <a:srgbClr val="FF3300"/>
                </a:solidFill>
                <a:latin typeface="Arial-BoldMT"/>
              </a:rPr>
              <a:t>=keras.regularizers.l1(0.01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)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0519" y="45327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l1 : 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keras.regularizers.l1(0.01)</a:t>
            </a:r>
          </a:p>
          <a:p>
            <a:r>
              <a:rPr lang="en-US" dirty="0">
                <a:solidFill>
                  <a:srgbClr val="20202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l1 + l2 : 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keras.regularizers.l1_l2()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9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6- Batch Normalization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37765"/>
            <a:ext cx="9931399" cy="13831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" y="3242597"/>
            <a:ext cx="906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41D6"/>
                </a:solidFill>
                <a:latin typeface="ArialMT"/>
              </a:rPr>
              <a:t>model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keras.models.Sequential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([</a:t>
            </a:r>
          </a:p>
          <a:p>
            <a:r>
              <a:rPr lang="en-US" dirty="0" err="1">
                <a:solidFill>
                  <a:srgbClr val="000000"/>
                </a:solidFill>
                <a:latin typeface="ArialMT"/>
              </a:rPr>
              <a:t>keras.layers.Flatten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input_shape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=[28, 28]),</a:t>
            </a:r>
          </a:p>
          <a:p>
            <a:r>
              <a:rPr lang="en-US" b="1" dirty="0" err="1">
                <a:solidFill>
                  <a:srgbClr val="FF0000"/>
                </a:solidFill>
                <a:latin typeface="Arial-BoldMT"/>
              </a:rPr>
              <a:t>keras.layers.BatchNormalization</a:t>
            </a:r>
            <a:r>
              <a:rPr lang="en-US" b="1" dirty="0" smtClean="0">
                <a:solidFill>
                  <a:srgbClr val="FF0000"/>
                </a:solidFill>
                <a:latin typeface="Arial-BoldMT"/>
              </a:rPr>
              <a:t>()</a:t>
            </a:r>
            <a:endParaRPr lang="en-US" dirty="0">
              <a:solidFill>
                <a:srgbClr val="000000"/>
              </a:solidFill>
              <a:latin typeface="ArialMT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MT"/>
              </a:rPr>
              <a:t>])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483" y="3242597"/>
            <a:ext cx="2941200" cy="232000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7- Dropout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837765"/>
            <a:ext cx="10566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10000"/>
                </a:solidFill>
                <a:latin typeface="Arial-BoldMT"/>
              </a:rPr>
              <a:t>Dropout: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Connections between consecutive layers are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randomly dropped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based on a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dropout-ratio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and the remaining network is trained in the current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iteration. In the next iteration, another set of random connections are dropped.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799" y="2766325"/>
            <a:ext cx="585128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1D41D6"/>
                </a:solidFill>
                <a:latin typeface="Arial-BoldMT"/>
              </a:rPr>
              <a:t>Code :</a:t>
            </a:r>
            <a:endParaRPr lang="ar-EG" sz="2500" b="1" dirty="0" smtClean="0">
              <a:solidFill>
                <a:srgbClr val="1D41D6"/>
              </a:solidFill>
              <a:latin typeface="Arial-BoldMT"/>
            </a:endParaRPr>
          </a:p>
          <a:p>
            <a:r>
              <a:rPr lang="en-US" sz="2500" b="1" dirty="0" err="1" smtClean="0">
                <a:solidFill>
                  <a:srgbClr val="1D41D6"/>
                </a:solidFill>
                <a:latin typeface="Arial-BoldMT"/>
              </a:rPr>
              <a:t>model.add</a:t>
            </a:r>
            <a:r>
              <a:rPr lang="en-US" sz="2500" b="1" dirty="0" smtClean="0">
                <a:solidFill>
                  <a:srgbClr val="1D41D6"/>
                </a:solidFill>
                <a:latin typeface="Arial-BoldMT"/>
              </a:rPr>
              <a:t>(</a:t>
            </a:r>
            <a:r>
              <a:rPr lang="en-US" sz="2500" b="1" dirty="0" err="1" smtClean="0">
                <a:solidFill>
                  <a:srgbClr val="1D41D6"/>
                </a:solidFill>
                <a:latin typeface="Arial-BoldMT"/>
              </a:rPr>
              <a:t>keras.layers.Dropout</a:t>
            </a:r>
            <a:r>
              <a:rPr lang="en-US" sz="2500" b="1" dirty="0" smtClean="0">
                <a:solidFill>
                  <a:srgbClr val="1D41D6"/>
                </a:solidFill>
                <a:latin typeface="Arial-BoldMT"/>
              </a:rPr>
              <a:t>(</a:t>
            </a:r>
            <a:r>
              <a:rPr lang="en-US" sz="2500" b="1" dirty="0" smtClean="0">
                <a:solidFill>
                  <a:srgbClr val="C10000"/>
                </a:solidFill>
                <a:latin typeface="Arial-BoldMT"/>
              </a:rPr>
              <a:t>0.3</a:t>
            </a:r>
            <a:r>
              <a:rPr lang="en-US" sz="2500" b="1" dirty="0">
                <a:solidFill>
                  <a:srgbClr val="1D41D6"/>
                </a:solidFill>
                <a:latin typeface="Arial-BoldMT"/>
              </a:rPr>
              <a:t>))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99" y="3689655"/>
            <a:ext cx="7894801" cy="173324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8- Callbacks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37766"/>
            <a:ext cx="10629899" cy="373436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446" y="224135"/>
            <a:ext cx="10396882" cy="1151965"/>
          </a:xfrm>
        </p:spPr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9- </a:t>
            </a:r>
            <a:r>
              <a:rPr lang="en-US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KFold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7" y="2084373"/>
            <a:ext cx="4645860" cy="3444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446" y="1161044"/>
            <a:ext cx="9854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MT"/>
              </a:rPr>
              <a:t>When this process is </a:t>
            </a:r>
            <a:r>
              <a:rPr lang="en-US" dirty="0" err="1" smtClean="0">
                <a:solidFill>
                  <a:srgbClr val="000000"/>
                </a:solidFill>
                <a:latin typeface="ArialMT"/>
              </a:rPr>
              <a:t>completed,you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will end up with 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K </a:t>
            </a:r>
            <a:r>
              <a:rPr lang="en-US" dirty="0" smtClean="0">
                <a:solidFill>
                  <a:srgbClr val="C10000"/>
                </a:solidFill>
                <a:latin typeface="ArialMT"/>
              </a:rPr>
              <a:t>accuracy values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 one for each model.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Then you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can compute the 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mean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and </a:t>
            </a:r>
            <a:r>
              <a:rPr lang="en-US" dirty="0" smtClean="0">
                <a:solidFill>
                  <a:srgbClr val="C10000"/>
                </a:solidFill>
                <a:latin typeface="ArialMT"/>
              </a:rPr>
              <a:t>standard 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deviation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of all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the accuracy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scores and use it </a:t>
            </a:r>
            <a:r>
              <a:rPr lang="en-US" dirty="0">
                <a:solidFill>
                  <a:srgbClr val="0070C1"/>
                </a:solidFill>
                <a:latin typeface="ArialMT"/>
              </a:rPr>
              <a:t>to </a:t>
            </a:r>
            <a:r>
              <a:rPr lang="en-US" dirty="0" smtClean="0">
                <a:solidFill>
                  <a:srgbClr val="0070C1"/>
                </a:solidFill>
                <a:latin typeface="ArialMT"/>
              </a:rPr>
              <a:t>get an </a:t>
            </a:r>
            <a:r>
              <a:rPr lang="en-US" dirty="0">
                <a:solidFill>
                  <a:srgbClr val="0070C1"/>
                </a:solidFill>
                <a:latin typeface="ArialMT"/>
              </a:rPr>
              <a:t>idea of how accurate you </a:t>
            </a:r>
            <a:r>
              <a:rPr lang="en-US" dirty="0" smtClean="0">
                <a:solidFill>
                  <a:srgbClr val="0070C1"/>
                </a:solidFill>
                <a:latin typeface="ArialMT"/>
              </a:rPr>
              <a:t>can expect </a:t>
            </a:r>
            <a:r>
              <a:rPr lang="en-US" dirty="0">
                <a:solidFill>
                  <a:srgbClr val="0070C1"/>
                </a:solidFill>
                <a:latin typeface="ArialMT"/>
              </a:rPr>
              <a:t>the model to be.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6" y="2170856"/>
            <a:ext cx="5428235" cy="335768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7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 Image Augmentation 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837765"/>
            <a:ext cx="1071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Image augmentation is an engineered solution to create a new set of images by applying standard image processing methods to existing images.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2603501"/>
            <a:ext cx="6256683" cy="2654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799" y="2484101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methods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endParaRPr lang="ar-EG" sz="2000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ar-EG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Rotation 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Zoom 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Height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and width shifting 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shear 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Lighting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transformations 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Crop 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Noise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addition 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Cutout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or erasing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3506" y="1743870"/>
            <a:ext cx="4703642" cy="339963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830858" cy="2665533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Computers Sees An Input Image As Array Of Pixels And It Depends On The Image Resolution.</a:t>
            </a:r>
          </a:p>
          <a:p>
            <a:r>
              <a:rPr lang="en-US" cap="none" dirty="0" smtClean="0">
                <a:latin typeface="Calibri" panose="020F0502020204030204" pitchFamily="34" charset="0"/>
                <a:cs typeface="Calibri" panose="020F0502020204030204" pitchFamily="34" charset="0"/>
              </a:rPr>
              <a:t>It Will See</a:t>
            </a:r>
          </a:p>
          <a:p>
            <a:r>
              <a:rPr lang="pl-PL" cap="none" dirty="0" smtClean="0">
                <a:latin typeface="Calibri" panose="020F0502020204030204" pitchFamily="34" charset="0"/>
                <a:cs typeface="Calibri" panose="020F0502020204030204" pitchFamily="34" charset="0"/>
              </a:rPr>
              <a:t>H X W X D</a:t>
            </a:r>
          </a:p>
          <a:p>
            <a:r>
              <a:rPr lang="en-US" cap="none" dirty="0" smtClean="0">
                <a:latin typeface="Calibri" panose="020F0502020204030204" pitchFamily="34" charset="0"/>
                <a:cs typeface="Calibri" panose="020F0502020204030204" pitchFamily="34" charset="0"/>
              </a:rPr>
              <a:t>( H = Height, W = Width, D = Dimension ).</a:t>
            </a:r>
            <a:endParaRPr lang="en-US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How To Save And Load Your Model</a:t>
            </a:r>
            <a:endParaRPr lang="en-US" cap="none" dirty="0"/>
          </a:p>
        </p:txBody>
      </p:sp>
      <p:sp>
        <p:nvSpPr>
          <p:cNvPr id="6" name="Rectangle 5"/>
          <p:cNvSpPr/>
          <p:nvPr/>
        </p:nvSpPr>
        <p:spPr>
          <a:xfrm>
            <a:off x="2505075" y="2588508"/>
            <a:ext cx="663892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13742F"/>
                </a:solidFill>
                <a:latin typeface="Arial-BoldMT"/>
              </a:rPr>
              <a:t>Saving the </a:t>
            </a:r>
            <a:r>
              <a:rPr lang="en-US" sz="2000" b="1" dirty="0">
                <a:solidFill>
                  <a:srgbClr val="13742F"/>
                </a:solidFill>
                <a:latin typeface="Arial-BoldMT"/>
              </a:rPr>
              <a:t>model</a:t>
            </a:r>
            <a:r>
              <a:rPr lang="en-US" sz="2000" b="1" dirty="0" smtClean="0">
                <a:solidFill>
                  <a:srgbClr val="13742F"/>
                </a:solidFill>
                <a:latin typeface="Arial-BoldMT"/>
              </a:rPr>
              <a:t>:</a:t>
            </a:r>
            <a:endParaRPr lang="en-US" sz="2000" b="1" dirty="0" smtClean="0">
              <a:solidFill>
                <a:srgbClr val="000000"/>
              </a:solidFill>
              <a:latin typeface="Arial-BoldMT"/>
            </a:endParaRPr>
          </a:p>
          <a:p>
            <a:r>
              <a:rPr lang="en-US" sz="2000" b="1" dirty="0" err="1" smtClean="0">
                <a:solidFill>
                  <a:srgbClr val="000000"/>
                </a:solidFill>
                <a:latin typeface="Arial-BoldMT"/>
              </a:rPr>
              <a:t>model.</a:t>
            </a:r>
            <a:r>
              <a:rPr lang="en-US" sz="2000" b="1" dirty="0" err="1" smtClean="0">
                <a:solidFill>
                  <a:srgbClr val="1D41D6"/>
                </a:solidFill>
                <a:latin typeface="Arial-BoldMT"/>
              </a:rPr>
              <a:t>save</a:t>
            </a:r>
            <a:r>
              <a:rPr lang="en-US" sz="2000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sz="2000" b="1" dirty="0">
                <a:solidFill>
                  <a:srgbClr val="FF3300"/>
                </a:solidFill>
                <a:latin typeface="Arial-BoldMT"/>
              </a:rPr>
              <a:t>"my_keras_model.h5</a:t>
            </a:r>
            <a:r>
              <a:rPr lang="en-US" sz="2000" b="1" dirty="0" smtClean="0">
                <a:solidFill>
                  <a:srgbClr val="FF3300"/>
                </a:solidFill>
                <a:latin typeface="Arial-BoldMT"/>
              </a:rPr>
              <a:t>"</a:t>
            </a:r>
            <a:r>
              <a:rPr lang="en-US" sz="2000" b="1" dirty="0" smtClean="0">
                <a:solidFill>
                  <a:srgbClr val="000000"/>
                </a:solidFill>
                <a:latin typeface="Arial-BoldMT"/>
              </a:rPr>
              <a:t>)</a:t>
            </a:r>
          </a:p>
          <a:p>
            <a:endParaRPr lang="en-US" sz="2000" b="1" dirty="0">
              <a:solidFill>
                <a:srgbClr val="000000"/>
              </a:solidFill>
              <a:latin typeface="Arial-BoldMT"/>
            </a:endParaRPr>
          </a:p>
          <a:p>
            <a:r>
              <a:rPr lang="en-US" sz="2000" b="1" dirty="0">
                <a:solidFill>
                  <a:srgbClr val="13742F"/>
                </a:solidFill>
                <a:latin typeface="Arial-BoldMT"/>
              </a:rPr>
              <a:t>Loading the model:</a:t>
            </a:r>
          </a:p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model </a:t>
            </a:r>
            <a:r>
              <a:rPr lang="en-US" b="1" dirty="0" smtClean="0">
                <a:solidFill>
                  <a:srgbClr val="000000"/>
                </a:solidFill>
                <a:latin typeface="Arial-BoldMT"/>
              </a:rPr>
              <a:t>= </a:t>
            </a:r>
            <a:r>
              <a:rPr lang="en-US" b="1" dirty="0" err="1" smtClean="0">
                <a:solidFill>
                  <a:srgbClr val="1D41D6"/>
                </a:solidFill>
                <a:latin typeface="Arial-BoldMT"/>
              </a:rPr>
              <a:t>keras.models.load_model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"my_keras_model.h5"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1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4823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 </a:t>
            </a:r>
            <a:r>
              <a:rPr lang="en-US" dirty="0" smtClean="0"/>
              <a:t> (CNN)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3212" y="2267712"/>
            <a:ext cx="1000947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CNNs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designed for working with two-dimensional image data, also they can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 used with one-dimensional and three-dimensional data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Convolutional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one of the main categories to do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 images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</a:p>
          <a:p>
            <a:pPr lvl="1"/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images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classifications</a:t>
            </a:r>
          </a:p>
          <a:p>
            <a:pPr lvl="1"/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Objects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detections</a:t>
            </a:r>
          </a:p>
          <a:p>
            <a:pPr lvl="1"/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recognition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faces</a:t>
            </a:r>
          </a:p>
          <a:p>
            <a:pPr lvl="1"/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etc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6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CNN Architecture</a:t>
            </a:r>
            <a:endParaRPr lang="en-US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1" y="2063750"/>
            <a:ext cx="10396882" cy="33115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3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Convolutional Layers</a:t>
            </a:r>
            <a:endParaRPr lang="en-US" cap="none" dirty="0"/>
          </a:p>
        </p:txBody>
      </p:sp>
      <p:sp>
        <p:nvSpPr>
          <p:cNvPr id="8" name="TextBox 7"/>
          <p:cNvSpPr txBox="1"/>
          <p:nvPr/>
        </p:nvSpPr>
        <p:spPr>
          <a:xfrm>
            <a:off x="644267" y="1928532"/>
            <a:ext cx="53305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Convolution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 the first layer to extract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features from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an input image.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Convolution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keeps the relationship between pixels by learning image features using small squares of input data.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It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 a mathematical operation that takes two inputs such as image matrix and a filter or kernel.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160774" y="1837765"/>
            <a:ext cx="5160001" cy="25733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160774" y="43542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*0)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-1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*0)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*0)</a:t>
            </a:r>
          </a:p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-1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*0)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*60)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-1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*113)</a:t>
            </a:r>
          </a:p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*0)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-1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*73)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*121)</a:t>
            </a:r>
          </a:p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=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114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1" y="4061456"/>
            <a:ext cx="53305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Contains:</a:t>
            </a:r>
          </a:p>
          <a:p>
            <a:pPr lvl="1"/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Padding </a:t>
            </a:r>
          </a:p>
          <a:p>
            <a:pPr lvl="1"/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Stride </a:t>
            </a:r>
          </a:p>
          <a:p>
            <a:pPr lvl="1"/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Activation Function </a:t>
            </a:r>
            <a:endParaRPr lang="en-US" sz="2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482600"/>
            <a:ext cx="4126860" cy="677052"/>
          </a:xfrm>
        </p:spPr>
        <p:txBody>
          <a:bodyPr/>
          <a:lstStyle/>
          <a:p>
            <a:pPr algn="l"/>
            <a:r>
              <a:rPr lang="en-US" cap="none" dirty="0" smtClean="0"/>
              <a:t>Strides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27300" y="2230647"/>
            <a:ext cx="6553199" cy="3027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700" y="1307316"/>
            <a:ext cx="10718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Stride is the number of pixels shifts over the input matrix.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When the stride is 1 then we move the filters to 1 pixel at a time. When the stride is 2 then we move the filters to 2 pixels at a time and so on.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1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420121"/>
            <a:ext cx="4126860" cy="740552"/>
          </a:xfrm>
        </p:spPr>
        <p:txBody>
          <a:bodyPr/>
          <a:lstStyle/>
          <a:p>
            <a:pPr algn="l"/>
            <a:r>
              <a:rPr lang="en-US" cap="none" dirty="0" smtClean="0"/>
              <a:t>Padding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2600" y="1160673"/>
            <a:ext cx="1040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Pad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the picture with zeros (zero-padding) so that it fits (called </a:t>
            </a:r>
            <a:r>
              <a:rPr lang="en-US" b="1" dirty="0">
                <a:solidFill>
                  <a:srgbClr val="1F497D"/>
                </a:solidFill>
                <a:latin typeface="Calibri,Bold"/>
                <a:cs typeface="Arial" panose="020B0604020202020204" pitchFamily="34" charset="0"/>
              </a:rPr>
              <a:t>Same Padding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Drop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the part of the image where the filter did not fit. This is (called </a:t>
            </a:r>
            <a:r>
              <a:rPr lang="en-US" b="1" dirty="0">
                <a:solidFill>
                  <a:srgbClr val="1F497D"/>
                </a:solidFill>
                <a:latin typeface="Calibri,Bold"/>
                <a:cs typeface="Arial" panose="020B0604020202020204" pitchFamily="34" charset="0"/>
              </a:rPr>
              <a:t>valid padding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 which keeps only valid part of the image.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55750" y="2362200"/>
            <a:ext cx="8258300" cy="288403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420121"/>
            <a:ext cx="4126860" cy="740552"/>
          </a:xfrm>
        </p:spPr>
        <p:txBody>
          <a:bodyPr/>
          <a:lstStyle/>
          <a:p>
            <a:pPr algn="l"/>
            <a:r>
              <a:rPr lang="en-US" cap="none" dirty="0" smtClean="0"/>
              <a:t>Padding In RGB</a:t>
            </a:r>
            <a:endParaRPr lang="en-US" cap="non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52600" y="1160673"/>
            <a:ext cx="8602807" cy="419872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7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707</TotalTime>
  <Words>1161</Words>
  <Application>Microsoft Office PowerPoint</Application>
  <PresentationFormat>Widescreen</PresentationFormat>
  <Paragraphs>241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Arial-BoldMT</vt:lpstr>
      <vt:lpstr>Arial-ItalicMT</vt:lpstr>
      <vt:lpstr>ArialMT</vt:lpstr>
      <vt:lpstr>Barlow Condensed Black</vt:lpstr>
      <vt:lpstr>Calibri</vt:lpstr>
      <vt:lpstr>Calibri,Bold</vt:lpstr>
      <vt:lpstr>Gubbi</vt:lpstr>
      <vt:lpstr>Impact</vt:lpstr>
      <vt:lpstr>Times New Roman</vt:lpstr>
      <vt:lpstr>Main Event</vt:lpstr>
      <vt:lpstr>Artificial intelligence</vt:lpstr>
      <vt:lpstr>Agenda</vt:lpstr>
      <vt:lpstr>Image</vt:lpstr>
      <vt:lpstr>Convolutional neural network  (CNN)</vt:lpstr>
      <vt:lpstr>CNN Architecture</vt:lpstr>
      <vt:lpstr>Convolutional Layers</vt:lpstr>
      <vt:lpstr>Strides</vt:lpstr>
      <vt:lpstr>Padding</vt:lpstr>
      <vt:lpstr>Padding In RGB</vt:lpstr>
      <vt:lpstr>Convolutional Layers</vt:lpstr>
      <vt:lpstr>Convolutional Layers</vt:lpstr>
      <vt:lpstr>Convolutional Layers</vt:lpstr>
      <vt:lpstr>Pooling Layer</vt:lpstr>
      <vt:lpstr>Pooling Layer</vt:lpstr>
      <vt:lpstr>Pooling Layer</vt:lpstr>
      <vt:lpstr>Flatten Layer</vt:lpstr>
      <vt:lpstr>Fully Connected (FC)</vt:lpstr>
      <vt:lpstr>CNN</vt:lpstr>
      <vt:lpstr>Avoiding Overfitting</vt:lpstr>
      <vt:lpstr>1- Initialization Weights And Kernel</vt:lpstr>
      <vt:lpstr>2- Activation Function</vt:lpstr>
      <vt:lpstr>3- Optimizer</vt:lpstr>
      <vt:lpstr>4- Learning Rate</vt:lpstr>
      <vt:lpstr>5- ℓ1 and ℓ2 Regularization</vt:lpstr>
      <vt:lpstr>6- Batch Normalization</vt:lpstr>
      <vt:lpstr>7- Dropout</vt:lpstr>
      <vt:lpstr>8- Callbacks</vt:lpstr>
      <vt:lpstr>9- KFold CV</vt:lpstr>
      <vt:lpstr>10- Image Augmentation </vt:lpstr>
      <vt:lpstr>How To Save And Load Your Model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64</cp:revision>
  <dcterms:created xsi:type="dcterms:W3CDTF">2022-06-28T13:07:35Z</dcterms:created>
  <dcterms:modified xsi:type="dcterms:W3CDTF">2022-08-19T23:16:46Z</dcterms:modified>
</cp:coreProperties>
</file>